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246" y="-3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B463F-2303-61DD-6D11-03D5FC15E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0E4D7C-ACA0-87D1-5C61-9EE67EB8B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C29F1-77C7-1AA0-BE41-6F64E3EB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7C55B1-ECBB-0A30-5132-01FA1546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68159D-FBAD-E85C-C908-8BA674049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35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09834-9DBD-B289-B972-86D0017B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5D6C5D-295F-6FC7-AD45-40200630A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04CC7C-F20E-FED8-419F-87E5B35F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E62717-BFBC-995F-2559-5A402D9B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2682CE-76D6-451B-E2DF-44DB980A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24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8EFC6F-4467-3AA0-1DFF-EA169BA9A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9F7957-4309-E873-63BF-FC44B88EE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CC5E4C-40AC-8D30-1806-6217D485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0E9B04-FFD8-64FC-6AEB-C94415C2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6B0A0B-8810-3D53-D599-C53BBDA5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5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B553D-0480-4C39-5C14-48F423C5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199947-E91C-4EEE-B8FC-1993D2888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0EBDA1-E6A0-4224-4755-5EC4E186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3EBA99-EA49-5FF7-49CC-6CA1580A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72A9C2-3D02-56ED-C7B5-DA48D828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97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400201-42E5-F50A-FA42-CFBE2B77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12A73A-79C7-CAF4-F8E8-B9F9A8036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6DCDD5-50BD-089A-D2E8-1C25B0F76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DBE005-B77E-10A1-367C-2CEB886F5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685053-55D7-245F-C366-5CA97119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0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1BCB1C-5B77-D5D6-6201-A59D5289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972A94-6612-F6DE-D1DE-F12245C09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7BB630-E2EE-3DFD-BD69-432820285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276B09-B068-046C-A7BB-6B4F8736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45391-DDA6-A69D-7DB6-3DD0E382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E2B79E-2CF8-FF12-5ECF-6476CC13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4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5C5243-DC0E-BFB3-AB7B-E56CD6D6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5D0369-9415-8BA9-85F0-AC889E481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A8713D-7B4F-95C4-A96C-C558E7710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B09D22A-EE96-2ADA-691D-1F376556F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69C2A1C-FEC5-787E-3B4B-BB2F7C881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9923F5-2D55-0864-405A-294AF4BB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CB9147-74FB-9B81-3880-9B12FD13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8260831-AC00-6B32-7F32-B06B4DBD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979EA9-479B-CF41-CBCD-54D4AF41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5DE01C-98C6-1A3F-6D27-694891DAD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B068B7-5EAF-4D60-DFEC-3B6E00E2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634235-7C96-749F-B3B3-F0A6084E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7F1E7B-ACEB-2F3B-523D-40752778A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35BD01-5F2E-D176-8608-BC1D543D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F64CAB-B597-B301-D50C-601E2EC0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0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0B098-D1E1-F030-5A90-59DF0D447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06CBB2-30F1-1CBF-15C8-9E1571034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A56B25-24F9-04A4-0108-8D3743231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5026DA-1483-F93E-7D38-5041A380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FFA2A9-D9F4-3076-8A98-972747F8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D88376-51D5-1B9C-2C56-A79857CC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99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8DA5CB-37F5-EDD1-2DC9-77FD6928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F0E806-AF63-6220-E157-316874732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9DD6E1-E48A-D0D2-0357-0C26D50D8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574389-3F50-654C-2CE6-F20213CE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D089FE-0A40-0969-5D67-EE737800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1D8FDE-50EB-AD25-AC00-66B128F8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93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629942-3AE3-B33B-2E06-6540F02AF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B73759-05D6-B587-E66A-4856E95EA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FD78F4-6998-DC19-B91A-36E24ED33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86F52-EF8C-4D62-A18C-26739356A695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414896-BC14-AEE5-C95E-D498D846D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A3E42C-703C-685A-71B6-EF4368F49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0A8CD-B27D-41E8-9167-4D659C01A5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4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868781E-B9DC-9515-455B-B9FBAF275B86}"/>
              </a:ext>
            </a:extLst>
          </p:cNvPr>
          <p:cNvSpPr/>
          <p:nvPr/>
        </p:nvSpPr>
        <p:spPr>
          <a:xfrm>
            <a:off x="88380" y="7324845"/>
            <a:ext cx="1207539" cy="1454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C10036-F13F-F404-165B-94155958BF87}"/>
              </a:ext>
            </a:extLst>
          </p:cNvPr>
          <p:cNvSpPr/>
          <p:nvPr/>
        </p:nvSpPr>
        <p:spPr>
          <a:xfrm>
            <a:off x="0" y="0"/>
            <a:ext cx="3848100" cy="22979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504D293-924C-B857-BF39-293A28577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7921"/>
            <a:ext cx="6858000" cy="347962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9F0947-1708-77E6-066D-588F7516E8CC}"/>
              </a:ext>
            </a:extLst>
          </p:cNvPr>
          <p:cNvSpPr txBox="1"/>
          <p:nvPr/>
        </p:nvSpPr>
        <p:spPr>
          <a:xfrm>
            <a:off x="0" y="420513"/>
            <a:ext cx="3848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成年後見制度</a:t>
            </a:r>
            <a:endParaRPr kumimoji="1" lang="en-US" altLang="ja-JP" sz="48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セミナー</a:t>
            </a:r>
            <a:endParaRPr kumimoji="1" lang="ja-JP" altLang="en-US" sz="48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B77B1D-4C9D-9730-2EEE-E81531CF0A1F}"/>
              </a:ext>
            </a:extLst>
          </p:cNvPr>
          <p:cNvSpPr txBox="1"/>
          <p:nvPr/>
        </p:nvSpPr>
        <p:spPr>
          <a:xfrm>
            <a:off x="3848100" y="188451"/>
            <a:ext cx="3175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かなたとひなたDemo B" panose="00000800000000000000" pitchFamily="50" charset="-128"/>
                <a:ea typeface="かなたとひなたDemo B" panose="00000800000000000000" pitchFamily="50" charset="-128"/>
              </a:rPr>
              <a:t>2025</a:t>
            </a:r>
          </a:p>
          <a:p>
            <a:r>
              <a:rPr lang="en-US" altLang="ja-JP" sz="4800" b="1" dirty="0">
                <a:latin typeface="かなたとひなたDemo B" panose="00000800000000000000" pitchFamily="50" charset="-128"/>
                <a:ea typeface="かなたとひなたDemo B" panose="00000800000000000000" pitchFamily="50" charset="-128"/>
              </a:rPr>
              <a:t>2.10</a:t>
            </a:r>
            <a:r>
              <a:rPr lang="en-US" altLang="ja-JP" b="1" dirty="0"/>
              <a:t>/</a:t>
            </a:r>
            <a:r>
              <a:rPr lang="ja-JP" altLang="en-US" b="1" dirty="0"/>
              <a:t>月</a:t>
            </a:r>
            <a:endParaRPr lang="en-US" altLang="ja-JP" b="1" dirty="0"/>
          </a:p>
          <a:p>
            <a:r>
              <a:rPr lang="en-US" altLang="ja-JP" sz="1600" b="1" dirty="0">
                <a:latin typeface="かなたとひなたDemo B" panose="00000800000000000000" pitchFamily="50" charset="-128"/>
                <a:ea typeface="かなたとひなたDemo B" panose="00000800000000000000" pitchFamily="50" charset="-128"/>
              </a:rPr>
              <a:t>13:30</a:t>
            </a:r>
            <a:r>
              <a:rPr lang="en-US" altLang="ja-JP" sz="1600" b="1" dirty="0"/>
              <a:t>~15:00</a:t>
            </a:r>
            <a:r>
              <a:rPr lang="ja-JP" altLang="en-US" sz="1600" b="1" dirty="0"/>
              <a:t>｜受付</a:t>
            </a:r>
            <a:r>
              <a:rPr lang="en-US" altLang="ja-JP" sz="1600" b="1" dirty="0">
                <a:latin typeface="かなたとひなたDemo B" panose="00000800000000000000" pitchFamily="50" charset="-128"/>
                <a:ea typeface="かなたとひなたDemo B" panose="00000800000000000000" pitchFamily="50" charset="-128"/>
              </a:rPr>
              <a:t>13:00</a:t>
            </a:r>
            <a:r>
              <a:rPr lang="ja-JP" altLang="en-US" sz="1600" b="1" dirty="0"/>
              <a:t>～</a:t>
            </a:r>
            <a:r>
              <a:rPr lang="ja-JP" altLang="en-US" b="1" dirty="0"/>
              <a:t>｜</a:t>
            </a:r>
            <a:endParaRPr lang="en-US" altLang="ja-JP" b="1" dirty="0"/>
          </a:p>
          <a:p>
            <a:r>
              <a:rPr lang="ja-JP" altLang="en-US" sz="2000" b="1" dirty="0">
                <a:solidFill>
                  <a:srgbClr val="002060"/>
                </a:solidFill>
              </a:rPr>
              <a:t>会場</a:t>
            </a:r>
            <a:r>
              <a:rPr lang="ja-JP" altLang="en-US" sz="2000" b="1" dirty="0"/>
              <a:t>　</a:t>
            </a:r>
            <a:r>
              <a:rPr lang="ja-JP" altLang="en-US" sz="1200" b="1" dirty="0"/>
              <a:t>大野城市総合福祉センター</a:t>
            </a:r>
            <a:r>
              <a:rPr lang="ja-JP" altLang="en-US" sz="1200" b="1" dirty="0">
                <a:ea typeface="かなたとひなたDemo B" panose="00000800000000000000" pitchFamily="50" charset="-128"/>
              </a:rPr>
              <a:t>３</a:t>
            </a:r>
            <a:r>
              <a:rPr lang="en-US" altLang="ja-JP" sz="1200" b="1" dirty="0"/>
              <a:t>F</a:t>
            </a:r>
          </a:p>
          <a:p>
            <a:r>
              <a:rPr lang="ja-JP" altLang="en-US" sz="1200" b="1" dirty="0"/>
              <a:t>　　　　　大会議室　</a:t>
            </a:r>
            <a:r>
              <a:rPr lang="ja-JP" altLang="en-US" sz="1100" b="1" dirty="0"/>
              <a:t>　</a:t>
            </a:r>
            <a:endParaRPr lang="en-US" altLang="ja-JP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D8A5D4-0FE7-FD38-2DDB-61A6CA7A4DC8}"/>
              </a:ext>
            </a:extLst>
          </p:cNvPr>
          <p:cNvSpPr txBox="1"/>
          <p:nvPr/>
        </p:nvSpPr>
        <p:spPr>
          <a:xfrm rot="21048627">
            <a:off x="1073150" y="3766064"/>
            <a:ext cx="8197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かなたとひなたDemo B" panose="00000800000000000000" pitchFamily="50" charset="-128"/>
                <a:ea typeface="かなたとひなたDemo B" panose="00000800000000000000" pitchFamily="50" charset="-128"/>
              </a:rPr>
              <a:t>ひとりで 悩む</a:t>
            </a:r>
            <a:endParaRPr lang="en-US" altLang="ja-JP" sz="5400" b="1" dirty="0">
              <a:solidFill>
                <a:schemeClr val="bg1"/>
              </a:solidFill>
              <a:latin typeface="かなたとひなたDemo B" panose="00000800000000000000" pitchFamily="50" charset="-128"/>
              <a:ea typeface="かなたとひなたDemo B" panose="00000800000000000000" pitchFamily="50" charset="-128"/>
            </a:endParaRPr>
          </a:p>
          <a:p>
            <a:r>
              <a:rPr lang="ja-JP" altLang="en-US" sz="5400" b="1" dirty="0">
                <a:solidFill>
                  <a:schemeClr val="bg1"/>
                </a:solidFill>
                <a:latin typeface="かなたとひなたDemo B" panose="00000800000000000000" pitchFamily="50" charset="-128"/>
                <a:ea typeface="かなたとひなたDemo B" panose="00000800000000000000" pitchFamily="50" charset="-128"/>
              </a:rPr>
              <a:t>　　　　その前に</a:t>
            </a:r>
            <a:endParaRPr lang="en-US" altLang="ja-JP" sz="5400" b="1" dirty="0">
              <a:solidFill>
                <a:schemeClr val="bg1"/>
              </a:solidFill>
              <a:latin typeface="かなたとひなたDemo B" panose="00000800000000000000" pitchFamily="50" charset="-128"/>
              <a:ea typeface="かなたとひなたDemo B" panose="000008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4B14D7-D5EF-2CE1-0C63-6CD0F41F42CB}"/>
              </a:ext>
            </a:extLst>
          </p:cNvPr>
          <p:cNvSpPr/>
          <p:nvPr/>
        </p:nvSpPr>
        <p:spPr>
          <a:xfrm>
            <a:off x="0" y="5777551"/>
            <a:ext cx="6858000" cy="143597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A7510D3-6008-6186-16F7-EAA3643C0228}"/>
              </a:ext>
            </a:extLst>
          </p:cNvPr>
          <p:cNvSpPr txBox="1"/>
          <p:nvPr/>
        </p:nvSpPr>
        <p:spPr>
          <a:xfrm>
            <a:off x="136005" y="5947994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成年後見制度について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E7482E-1963-6197-7E76-0998621928E6}"/>
              </a:ext>
            </a:extLst>
          </p:cNvPr>
          <p:cNvSpPr txBox="1"/>
          <p:nvPr/>
        </p:nvSpPr>
        <p:spPr>
          <a:xfrm>
            <a:off x="148964" y="6283964"/>
            <a:ext cx="6647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/>
              <a:t>～後見人</a:t>
            </a:r>
            <a:r>
              <a:rPr kumimoji="1" lang="ja-JP" altLang="en-US" sz="1400" b="1" dirty="0"/>
              <a:t>の活動</a:t>
            </a:r>
            <a:r>
              <a:rPr lang="ja-JP" altLang="en-US" sz="1400" b="1" dirty="0"/>
              <a:t>ってどんなことしてる</a:t>
            </a:r>
            <a:r>
              <a:rPr lang="ja-JP" altLang="en-US" sz="1400" b="1"/>
              <a:t>の？～　　</a:t>
            </a:r>
            <a:r>
              <a:rPr kumimoji="1" lang="ja-JP" altLang="en-US" sz="1400" b="1"/>
              <a:t>社会</a:t>
            </a:r>
            <a:r>
              <a:rPr kumimoji="1" lang="ja-JP" altLang="en-US" sz="1400" b="1" dirty="0"/>
              <a:t>福祉士　</a:t>
            </a:r>
            <a:r>
              <a:rPr lang="ja-JP" altLang="en-US" sz="1400" b="1" dirty="0"/>
              <a:t>折居　美沙　氏</a:t>
            </a:r>
            <a:endParaRPr lang="en-US" altLang="ja-JP" sz="1400" b="1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18C6ED9-4A79-9483-CBF4-C1848F9CF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21269"/>
              </p:ext>
            </p:extLst>
          </p:nvPr>
        </p:nvGraphicFramePr>
        <p:xfrm>
          <a:off x="1384300" y="7331833"/>
          <a:ext cx="5473700" cy="1454220"/>
        </p:xfrm>
        <a:graphic>
          <a:graphicData uri="http://schemas.openxmlformats.org/drawingml/2006/table">
            <a:tbl>
              <a:tblPr/>
              <a:tblGrid>
                <a:gridCol w="684212">
                  <a:extLst>
                    <a:ext uri="{9D8B030D-6E8A-4147-A177-3AD203B41FA5}">
                      <a16:colId xmlns:a16="http://schemas.microsoft.com/office/drawing/2014/main" val="2765291757"/>
                    </a:ext>
                  </a:extLst>
                </a:gridCol>
                <a:gridCol w="2052638">
                  <a:extLst>
                    <a:ext uri="{9D8B030D-6E8A-4147-A177-3AD203B41FA5}">
                      <a16:colId xmlns:a16="http://schemas.microsoft.com/office/drawing/2014/main" val="3263315837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1871599780"/>
                    </a:ext>
                  </a:extLst>
                </a:gridCol>
                <a:gridCol w="2052638">
                  <a:extLst>
                    <a:ext uri="{9D8B030D-6E8A-4147-A177-3AD203B41FA5}">
                      <a16:colId xmlns:a16="http://schemas.microsoft.com/office/drawing/2014/main" val="3980857646"/>
                    </a:ext>
                  </a:extLst>
                </a:gridCol>
              </a:tblGrid>
              <a:tr h="484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氏名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450918"/>
                  </a:ext>
                </a:extLst>
              </a:tr>
              <a:tr h="484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住所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92989"/>
                  </a:ext>
                </a:extLst>
              </a:tr>
              <a:tr h="4847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所属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個人・その他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272066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80FE026-B901-AE17-A90F-BDDF6333E889}"/>
              </a:ext>
            </a:extLst>
          </p:cNvPr>
          <p:cNvSpPr txBox="1"/>
          <p:nvPr/>
        </p:nvSpPr>
        <p:spPr>
          <a:xfrm>
            <a:off x="88380" y="7628056"/>
            <a:ext cx="13843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参加申込書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lang="ja-JP" altLang="en-US" sz="1600" b="1" dirty="0">
                <a:solidFill>
                  <a:schemeClr val="bg1"/>
                </a:solidFill>
              </a:rPr>
              <a:t>先着３０名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9131368-89BA-F4D0-6329-4558FBC2E101}"/>
              </a:ext>
            </a:extLst>
          </p:cNvPr>
          <p:cNvSpPr/>
          <p:nvPr/>
        </p:nvSpPr>
        <p:spPr>
          <a:xfrm>
            <a:off x="88381" y="8899424"/>
            <a:ext cx="1136134" cy="8138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E6E8052B-9643-30FC-DB85-0E0484FD5E06}"/>
              </a:ext>
            </a:extLst>
          </p:cNvPr>
          <p:cNvSpPr/>
          <p:nvPr/>
        </p:nvSpPr>
        <p:spPr>
          <a:xfrm rot="5400000">
            <a:off x="1007194" y="9121681"/>
            <a:ext cx="803972" cy="369332"/>
          </a:xfrm>
          <a:prstGeom prst="triangle">
            <a:avLst>
              <a:gd name="adj" fmla="val 47871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B0F331A-19C0-745A-EEAD-44D5A0CF1E4A}"/>
              </a:ext>
            </a:extLst>
          </p:cNvPr>
          <p:cNvSpPr txBox="1"/>
          <p:nvPr/>
        </p:nvSpPr>
        <p:spPr>
          <a:xfrm>
            <a:off x="1516095" y="9047809"/>
            <a:ext cx="205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092-593-5829</a:t>
            </a:r>
            <a:endParaRPr kumimoji="1" lang="ja-JP" altLang="en-US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656D9D-9B20-7B24-AE5C-5BBA996A049D}"/>
              </a:ext>
            </a:extLst>
          </p:cNvPr>
          <p:cNvSpPr txBox="1"/>
          <p:nvPr/>
        </p:nvSpPr>
        <p:spPr>
          <a:xfrm>
            <a:off x="3542396" y="8847753"/>
            <a:ext cx="4737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その他の申し込み・お問い合わせは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社会福祉法人　大野城市社会福祉協議会</a:t>
            </a:r>
            <a:endParaRPr kumimoji="1" lang="en-US" altLang="ja-JP" sz="1400" b="1" dirty="0"/>
          </a:p>
          <a:p>
            <a:r>
              <a:rPr lang="ja-JP" altLang="en-US" sz="1400" b="1" dirty="0"/>
              <a:t>〒</a:t>
            </a:r>
            <a:r>
              <a:rPr lang="en-US" altLang="ja-JP" sz="1400" b="1" dirty="0"/>
              <a:t>816-0934</a:t>
            </a:r>
            <a:r>
              <a:rPr lang="ja-JP" altLang="en-US" sz="1400" b="1" dirty="0"/>
              <a:t>　大野城市曙町</a:t>
            </a:r>
            <a:r>
              <a:rPr lang="en-US" altLang="ja-JP" sz="1400" b="1" dirty="0"/>
              <a:t>2-3-2</a:t>
            </a:r>
            <a:endParaRPr kumimoji="1" lang="en-US" altLang="ja-JP" sz="1400" b="1" dirty="0"/>
          </a:p>
          <a:p>
            <a:r>
              <a:rPr lang="ja-JP" altLang="en-US" sz="1400" b="1" dirty="0"/>
              <a:t>地域課　</a:t>
            </a:r>
            <a:r>
              <a:rPr lang="en-US" altLang="ja-JP" sz="1400" b="1" dirty="0"/>
              <a:t>TEL:092-572-7700</a:t>
            </a:r>
            <a:endParaRPr kumimoji="1" lang="ja-JP" altLang="en-US" sz="1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278CE93-B6BF-5EDE-7107-8162A17C64AE}"/>
              </a:ext>
            </a:extLst>
          </p:cNvPr>
          <p:cNvSpPr txBox="1"/>
          <p:nvPr/>
        </p:nvSpPr>
        <p:spPr>
          <a:xfrm>
            <a:off x="88380" y="9140142"/>
            <a:ext cx="138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FAX</a:t>
            </a:r>
            <a:r>
              <a:rPr kumimoji="1" lang="ja-JP" altLang="en-US" b="1" dirty="0">
                <a:solidFill>
                  <a:schemeClr val="bg1"/>
                </a:solidFill>
              </a:rPr>
              <a:t>送信先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98E7B59-8387-105C-65E2-B82E6BCF5EAE}"/>
              </a:ext>
            </a:extLst>
          </p:cNvPr>
          <p:cNvSpPr txBox="1"/>
          <p:nvPr/>
        </p:nvSpPr>
        <p:spPr>
          <a:xfrm>
            <a:off x="148964" y="6766328"/>
            <a:ext cx="6560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主催</a:t>
            </a:r>
            <a:r>
              <a:rPr kumimoji="1" lang="en-US" altLang="ja-JP" sz="1400" b="1" dirty="0"/>
              <a:t>:</a:t>
            </a:r>
            <a:r>
              <a:rPr kumimoji="1" lang="ja-JP" altLang="en-US" sz="1400" b="1" dirty="0"/>
              <a:t>大野城市社会福祉協議会　共催</a:t>
            </a:r>
            <a:r>
              <a:rPr kumimoji="1" lang="en-US" altLang="ja-JP" sz="1400" b="1" dirty="0"/>
              <a:t>:</a:t>
            </a:r>
            <a:r>
              <a:rPr kumimoji="1" lang="ja-JP" altLang="en-US" sz="1400" b="1" dirty="0"/>
              <a:t>大野城市すこやか長寿課・福祉サービス課</a:t>
            </a:r>
          </a:p>
        </p:txBody>
      </p:sp>
    </p:spTree>
    <p:extLst>
      <p:ext uri="{BB962C8B-B14F-4D97-AF65-F5344CB8AC3E}">
        <p14:creationId xmlns:p14="http://schemas.microsoft.com/office/powerpoint/2010/main" val="913528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108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かなたとひなたDemo 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jimukyoku05</dc:creator>
  <cp:lastModifiedBy>地域課 大野城市社会福祉協議会</cp:lastModifiedBy>
  <cp:revision>8</cp:revision>
  <cp:lastPrinted>2024-12-23T07:30:15Z</cp:lastPrinted>
  <dcterms:created xsi:type="dcterms:W3CDTF">2023-09-13T08:13:36Z</dcterms:created>
  <dcterms:modified xsi:type="dcterms:W3CDTF">2024-12-23T07:30:38Z</dcterms:modified>
</cp:coreProperties>
</file>